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9802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13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93373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 bwMode="blackWhite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307505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>
                <a:latin typeface="Times New Roman" pitchFamily="18" charset="0"/>
                <a:cs typeface="Times New Roman" pitchFamily="18" charset="0"/>
              </a:rPr>
              <a:t>7. Integração </a:t>
            </a:r>
            <a:r>
              <a:rPr lang="pt-PT" sz="4000" dirty="0" smtClean="0">
                <a:latin typeface="Times New Roman" pitchFamily="18" charset="0"/>
                <a:cs typeface="Times New Roman" pitchFamily="18" charset="0"/>
              </a:rPr>
              <a:t>económica</a:t>
            </a:r>
            <a:endParaRPr lang="pt-P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580547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(Q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) + (Q</a:t>
            </a:r>
            <a:r>
              <a:rPr lang="fr-FR" sz="2800" baseline="-25000" dirty="0" smtClean="0"/>
              <a:t>4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)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criação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comércio</a:t>
            </a:r>
            <a:endParaRPr lang="pt-PT" sz="2800" dirty="0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2505298" y="692696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2505298" y="3865612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V="1">
            <a:off x="2505298" y="1255142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505298" y="1196752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505298" y="2204864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505298" y="2852936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4883373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505298" y="2492896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33409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360384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3146648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700811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779912" y="21277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151536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419698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62498" y="277584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797773" y="35227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48498" y="132878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961856" y="39279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700811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1515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196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9624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3227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232248" y="267657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32248" y="241580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32248" y="205576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232248" y="6206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779936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329211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76898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334098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5166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a + b + c + d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</a:t>
            </a:r>
            <a:r>
              <a:rPr lang="fr-FR" sz="2800" dirty="0" err="1" smtClean="0"/>
              <a:t>provocado</a:t>
            </a:r>
            <a:r>
              <a:rPr lang="fr-FR" sz="2800" dirty="0" smtClean="0"/>
              <a:t> pela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1490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a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</a:t>
            </a:r>
            <a:r>
              <a:rPr lang="fr-FR" sz="2800" dirty="0" err="1" smtClean="0"/>
              <a:t>provocado</a:t>
            </a:r>
            <a:r>
              <a:rPr lang="fr-FR" sz="2800" dirty="0" smtClean="0"/>
              <a:t> pela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2505298" y="692696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2505298" y="3865612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V="1">
            <a:off x="2505298" y="1255142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505298" y="1196752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505298" y="2204864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505298" y="2852936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4883373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505298" y="2492896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33409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360384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3146648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700811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779912" y="21277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151536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419698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62498" y="277584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797773" y="35227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48498" y="132878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961856" y="39279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700811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1515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196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9624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3227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232248" y="267657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32248" y="241580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32248" y="205576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232248" y="6206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779936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329211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76898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334098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0851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c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perda</a:t>
            </a:r>
            <a:r>
              <a:rPr lang="fr-FR" sz="2800" dirty="0" smtClean="0"/>
              <a:t> de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</a:t>
            </a:r>
            <a:endParaRPr lang="pt-PT" sz="2800" dirty="0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571525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b + d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de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</a:t>
            </a:r>
            <a:r>
              <a:rPr lang="fr-FR" sz="2800" dirty="0" err="1" smtClean="0"/>
              <a:t>associado</a:t>
            </a:r>
            <a:r>
              <a:rPr lang="fr-FR" sz="2800" dirty="0" smtClean="0"/>
              <a:t> à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/>
              <a:t>Efeito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desvio</a:t>
            </a:r>
            <a:r>
              <a:rPr lang="fr-FR" sz="2800" u="sng" dirty="0" smtClean="0"/>
              <a:t> de </a:t>
            </a:r>
            <a:r>
              <a:rPr lang="fr-FR" sz="2800" u="sng" dirty="0" err="1" smtClean="0"/>
              <a:t>comércio</a:t>
            </a:r>
            <a:endParaRPr lang="pt-PT" sz="2800" b="1" u="sng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78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452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autarcia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1916832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5083448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2492896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2420888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3501008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4077072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4077072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3717032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3717032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3717032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4077072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393305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335699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357301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364502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40050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47405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254662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515210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50834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50834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50834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50834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50834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38944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363993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335190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20608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378904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38610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378904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38610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4337323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418492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407198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B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429309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</a:t>
            </a:r>
            <a:r>
              <a:rPr lang="fr-FR" sz="2800" baseline="30000" dirty="0" smtClean="0"/>
              <a:t>RM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resto do </a:t>
            </a:r>
            <a:r>
              <a:rPr lang="fr-FR" sz="2800" dirty="0" err="1" smtClean="0"/>
              <a:t>mundo</a:t>
            </a:r>
            <a:r>
              <a:rPr lang="fr-FR" sz="2800" dirty="0" smtClean="0"/>
              <a:t> (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de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livre)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76470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393132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134076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1268760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234888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2924944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256490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278092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22048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24208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249289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285293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35884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13944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27422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24878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21997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9087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3185195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30327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291985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5355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P’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antes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414908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P’ – P</a:t>
            </a:r>
            <a:r>
              <a:rPr lang="fr-FR" sz="2800" baseline="30000" dirty="0" smtClean="0"/>
              <a:t>RM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específico</a:t>
            </a:r>
            <a:r>
              <a:rPr lang="fr-FR" sz="2800" dirty="0" smtClean="0"/>
              <a:t> </a:t>
            </a:r>
            <a:r>
              <a:rPr lang="fr-FR" sz="2800" dirty="0" err="1" smtClean="0"/>
              <a:t>aplicado</a:t>
            </a:r>
            <a:r>
              <a:rPr lang="fr-FR" sz="2800" dirty="0" smtClean="0"/>
              <a:t> </a:t>
            </a:r>
            <a:r>
              <a:rPr lang="fr-FR" sz="2800" dirty="0" err="1" smtClean="0"/>
              <a:t>pelo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provenientes</a:t>
            </a:r>
            <a:r>
              <a:rPr lang="fr-FR" sz="2800" dirty="0" smtClean="0"/>
              <a:t> do resto do </a:t>
            </a:r>
            <a:r>
              <a:rPr lang="fr-FR" sz="2800" dirty="0" err="1" smtClean="0"/>
              <a:t>mundo</a:t>
            </a:r>
            <a:r>
              <a:rPr lang="fr-FR" sz="2800" dirty="0" smtClean="0"/>
              <a:t> antes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B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76470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393132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134076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1268760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234888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2924944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256490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278092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22048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24208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249289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285293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35884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13944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27422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24878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21997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9087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3185195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30327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291985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55172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Q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A antes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B, </a:t>
            </a:r>
            <a:r>
              <a:rPr lang="fr-FR" sz="2800" dirty="0" err="1" smtClean="0"/>
              <a:t>proveniente</a:t>
            </a:r>
            <a:r>
              <a:rPr lang="fr-FR" sz="2800" dirty="0" smtClean="0"/>
              <a:t> do resto do </a:t>
            </a:r>
            <a:r>
              <a:rPr lang="fr-FR" sz="2800" dirty="0" err="1" smtClean="0"/>
              <a:t>mundo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43645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Q</a:t>
            </a:r>
            <a:r>
              <a:rPr lang="fr-FR" sz="2800" baseline="-25000" dirty="0" smtClean="0"/>
              <a:t>4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A </a:t>
            </a:r>
            <a:r>
              <a:rPr lang="fr-FR" sz="2800" dirty="0" err="1" smtClean="0"/>
              <a:t>depois</a:t>
            </a:r>
            <a:r>
              <a:rPr lang="fr-FR" sz="2800" dirty="0" smtClean="0"/>
              <a:t>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76470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393132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134076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1268760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234888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2924944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256490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278092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22048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24208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249289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285293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35884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13944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27422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24878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21997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9087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3185195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30327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291985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53732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(Q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) + (Q</a:t>
            </a:r>
            <a:r>
              <a:rPr lang="fr-FR" sz="2800" baseline="-25000" dirty="0" smtClean="0"/>
              <a:t>4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)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criação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comércio</a:t>
            </a:r>
            <a:endParaRPr lang="pt-PT" sz="2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Q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desvio</a:t>
            </a:r>
            <a:r>
              <a:rPr lang="fr-FR" sz="2800" dirty="0" smtClean="0"/>
              <a:t> de </a:t>
            </a:r>
            <a:r>
              <a:rPr lang="fr-FR" sz="2800" dirty="0" err="1" smtClean="0"/>
              <a:t>comércio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43645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a + b + c + d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</a:t>
            </a:r>
            <a:r>
              <a:rPr lang="fr-FR" sz="2800" dirty="0" err="1" smtClean="0"/>
              <a:t>provocado</a:t>
            </a:r>
            <a:r>
              <a:rPr lang="fr-FR" sz="2800" dirty="0" smtClean="0"/>
              <a:t> pela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76470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393132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134076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1268760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234888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2924944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256490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278092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22048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24208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249289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285293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35884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13944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27422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24878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21997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9087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3185195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30327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291985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53552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a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</a:t>
            </a:r>
            <a:r>
              <a:rPr lang="fr-FR" sz="2800" dirty="0" err="1" smtClean="0"/>
              <a:t>provocado</a:t>
            </a:r>
            <a:r>
              <a:rPr lang="fr-FR" sz="2800" dirty="0" smtClean="0"/>
              <a:t> pela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62901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c + e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perda</a:t>
            </a:r>
            <a:r>
              <a:rPr lang="fr-FR" sz="2800" dirty="0" smtClean="0"/>
              <a:t> de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Efeitos</a:t>
            </a:r>
            <a:r>
              <a:rPr lang="fr-FR" sz="2800" dirty="0" smtClean="0"/>
              <a:t> sobre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A:</a:t>
            </a:r>
            <a:endParaRPr lang="pt-PT" sz="2800" dirty="0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649314" y="76470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>
            <a:off x="2649314" y="393132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2649314" y="134076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2649314" y="1268760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H="1">
            <a:off x="2649314" y="234888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2649314" y="2924944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5027389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>
            <a:off x="2649314" y="256490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>
            <a:off x="447811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3747864" y="2564904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3290664" y="2924944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4844827" y="278092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3930427" y="220486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295552" y="24208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563714" y="249289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3106514" y="285293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5941789" y="35884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392514" y="13944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5872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4844827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2955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5637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106514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466752" y="39313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376264" y="27422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376264" y="24878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376264" y="21997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376264" y="9087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77180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441576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017640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4478114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649314" y="3185195"/>
            <a:ext cx="25606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4189" y="303279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23928" y="291985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-36512" y="492432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se b + d &gt; e,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de A </a:t>
            </a:r>
            <a:r>
              <a:rPr lang="fr-FR" sz="2800" dirty="0" err="1" smtClean="0"/>
              <a:t>melhora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se b + d &lt; e,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de A </a:t>
            </a:r>
            <a:r>
              <a:rPr lang="fr-FR" sz="2800" dirty="0" err="1" smtClean="0"/>
              <a:t>piora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se b + d = e, </a:t>
            </a:r>
            <a:r>
              <a:rPr lang="fr-FR" sz="2800" dirty="0" err="1" smtClean="0"/>
              <a:t>há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efeito</a:t>
            </a:r>
            <a:r>
              <a:rPr lang="fr-FR" sz="2800" dirty="0" smtClean="0"/>
              <a:t> </a:t>
            </a:r>
            <a:r>
              <a:rPr lang="fr-FR" sz="2800" dirty="0" err="1" smtClean="0"/>
              <a:t>nulo</a:t>
            </a:r>
            <a:r>
              <a:rPr lang="fr-FR" sz="2800" dirty="0" smtClean="0"/>
              <a:t> sobre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de 	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7.3.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dinâmicos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(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cuidado</a:t>
            </a:r>
            <a:r>
              <a:rPr lang="fr-FR" sz="2800" dirty="0" smtClean="0"/>
              <a:t> dos </a:t>
            </a:r>
            <a:r>
              <a:rPr lang="fr-FR" sz="2800" dirty="0" err="1" smtClean="0"/>
              <a:t>alunos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244" name="Rectangle 6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Estudar</a:t>
            </a:r>
            <a:r>
              <a:rPr lang="fr-FR" sz="2800" dirty="0" smtClean="0"/>
              <a:t> os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integração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económica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17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7.1. </a:t>
            </a:r>
            <a:r>
              <a:rPr lang="fr-FR" sz="2800" dirty="0" smtClean="0"/>
              <a:t>Formas </a:t>
            </a:r>
            <a:r>
              <a:rPr lang="fr-FR" sz="2800" dirty="0" smtClean="0"/>
              <a:t>de </a:t>
            </a:r>
            <a:r>
              <a:rPr lang="fr-FR" sz="2800" dirty="0" err="1" smtClean="0"/>
              <a:t>integração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económica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estáticos</a:t>
            </a:r>
            <a:r>
              <a:rPr lang="fr-FR" sz="2800" dirty="0" smtClean="0"/>
              <a:t> da </a:t>
            </a:r>
            <a:r>
              <a:rPr lang="fr-FR" sz="2800" dirty="0" err="1" smtClean="0"/>
              <a:t>integração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económica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dinâmicos</a:t>
            </a:r>
            <a:r>
              <a:rPr lang="fr-FR" sz="2800" dirty="0" smtClean="0"/>
              <a:t> da </a:t>
            </a:r>
            <a:r>
              <a:rPr lang="fr-FR" sz="2800" dirty="0" err="1" smtClean="0"/>
              <a:t>integração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económica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7.1. Formas </a:t>
            </a:r>
            <a:r>
              <a:rPr lang="fr-FR" sz="2800" b="1" dirty="0" smtClean="0"/>
              <a:t>de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62068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Clube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Comércio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Preferencial</a:t>
            </a:r>
            <a:r>
              <a:rPr lang="fr-FR" sz="2800" dirty="0" smtClean="0"/>
              <a:t>: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aderentes</a:t>
            </a:r>
            <a:r>
              <a:rPr lang="fr-FR" sz="2800" dirty="0" smtClean="0"/>
              <a:t> </a:t>
            </a:r>
            <a:r>
              <a:rPr lang="fr-FR" sz="2800" dirty="0" err="1" smtClean="0"/>
              <a:t>acordam</a:t>
            </a:r>
            <a:r>
              <a:rPr lang="fr-FR" sz="2800" dirty="0" smtClean="0"/>
              <a:t> entre si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redução</a:t>
            </a:r>
            <a:r>
              <a:rPr lang="fr-FR" sz="2800" dirty="0" smtClean="0"/>
              <a:t> dos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os </a:t>
            </a:r>
            <a:r>
              <a:rPr lang="fr-FR" sz="2800" dirty="0" err="1" smtClean="0"/>
              <a:t>bens</a:t>
            </a:r>
            <a:r>
              <a:rPr lang="fr-FR" sz="2800" dirty="0" smtClean="0"/>
              <a:t> que </a:t>
            </a:r>
            <a:r>
              <a:rPr lang="fr-FR" sz="2800" dirty="0" err="1" smtClean="0"/>
              <a:t>importam</a:t>
            </a:r>
            <a:r>
              <a:rPr lang="fr-FR" sz="2800" dirty="0" smtClean="0"/>
              <a:t>/</a:t>
            </a:r>
            <a:r>
              <a:rPr lang="fr-FR" sz="2800" dirty="0" err="1" smtClean="0"/>
              <a:t>exportam</a:t>
            </a:r>
            <a:r>
              <a:rPr lang="fr-FR" sz="2800" dirty="0" smtClean="0"/>
              <a:t>, </a:t>
            </a:r>
            <a:r>
              <a:rPr lang="fr-FR" sz="2800" dirty="0" err="1" smtClean="0"/>
              <a:t>mantendo</a:t>
            </a:r>
            <a:r>
              <a:rPr lang="fr-FR" sz="2800" dirty="0" smtClean="0"/>
              <a:t> </a:t>
            </a:r>
            <a:r>
              <a:rPr lang="fr-FR" sz="2800" dirty="0" err="1" smtClean="0"/>
              <a:t>cada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</a:t>
            </a:r>
            <a:r>
              <a:rPr lang="fr-FR" sz="2800" dirty="0" err="1" smtClean="0"/>
              <a:t>independência</a:t>
            </a:r>
            <a:r>
              <a:rPr lang="fr-FR" sz="2800" dirty="0" smtClean="0"/>
              <a:t> para </a:t>
            </a:r>
            <a:r>
              <a:rPr lang="fr-FR" sz="2800" dirty="0" err="1" smtClean="0"/>
              <a:t>impor</a:t>
            </a:r>
            <a:r>
              <a:rPr lang="fr-FR" sz="2800" dirty="0" smtClean="0"/>
              <a:t>, face a </a:t>
            </a:r>
            <a:r>
              <a:rPr lang="fr-FR" sz="2800" dirty="0" err="1" smtClean="0"/>
              <a:t>terceiros</a:t>
            </a:r>
            <a:r>
              <a:rPr lang="fr-FR" sz="2800" dirty="0" smtClean="0"/>
              <a:t>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, 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que </a:t>
            </a:r>
            <a:r>
              <a:rPr lang="fr-FR" sz="2800" dirty="0" err="1" smtClean="0"/>
              <a:t>entender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1042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Área</a:t>
            </a:r>
            <a:r>
              <a:rPr lang="fr-FR" sz="2800" i="1" dirty="0" smtClean="0"/>
              <a:t> ou Zona de </a:t>
            </a:r>
            <a:r>
              <a:rPr lang="fr-FR" sz="2800" i="1" dirty="0" err="1" smtClean="0"/>
              <a:t>Comércio</a:t>
            </a:r>
            <a:r>
              <a:rPr lang="fr-FR" sz="2800" i="1" dirty="0" smtClean="0"/>
              <a:t> Livre</a:t>
            </a:r>
            <a:r>
              <a:rPr lang="fr-FR" sz="2800" dirty="0" smtClean="0"/>
              <a:t>: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aderentes</a:t>
            </a:r>
            <a:r>
              <a:rPr lang="fr-FR" sz="2800" dirty="0" smtClean="0"/>
              <a:t> </a:t>
            </a:r>
            <a:r>
              <a:rPr lang="fr-FR" sz="2800" dirty="0" err="1" smtClean="0"/>
              <a:t>acordam</a:t>
            </a:r>
            <a:r>
              <a:rPr lang="fr-FR" sz="2800" dirty="0" smtClean="0"/>
              <a:t> entre si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abolição</a:t>
            </a:r>
            <a:r>
              <a:rPr lang="fr-FR" sz="2800" dirty="0" smtClean="0"/>
              <a:t> dos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os </a:t>
            </a:r>
            <a:r>
              <a:rPr lang="fr-FR" sz="2800" dirty="0" err="1" smtClean="0"/>
              <a:t>bens</a:t>
            </a:r>
            <a:r>
              <a:rPr lang="fr-FR" sz="2800" dirty="0" smtClean="0"/>
              <a:t> que </a:t>
            </a:r>
            <a:r>
              <a:rPr lang="fr-FR" sz="2800" dirty="0" err="1" smtClean="0"/>
              <a:t>importam</a:t>
            </a:r>
            <a:r>
              <a:rPr lang="fr-FR" sz="2800" dirty="0" smtClean="0"/>
              <a:t>/</a:t>
            </a:r>
            <a:r>
              <a:rPr lang="fr-FR" sz="2800" dirty="0" err="1" smtClean="0"/>
              <a:t>exportam</a:t>
            </a:r>
            <a:r>
              <a:rPr lang="fr-FR" sz="2800" dirty="0" smtClean="0"/>
              <a:t>, </a:t>
            </a:r>
            <a:r>
              <a:rPr lang="fr-FR" sz="2800" dirty="0" err="1" smtClean="0"/>
              <a:t>mantendo</a:t>
            </a:r>
            <a:r>
              <a:rPr lang="fr-FR" sz="2800" dirty="0" smtClean="0"/>
              <a:t> </a:t>
            </a:r>
            <a:r>
              <a:rPr lang="fr-FR" sz="2800" dirty="0" err="1" smtClean="0"/>
              <a:t>cada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</a:t>
            </a:r>
            <a:r>
              <a:rPr lang="fr-FR" sz="2800" dirty="0" err="1" smtClean="0"/>
              <a:t>independência</a:t>
            </a:r>
            <a:r>
              <a:rPr lang="fr-FR" sz="2800" dirty="0" smtClean="0"/>
              <a:t> para </a:t>
            </a:r>
            <a:r>
              <a:rPr lang="fr-FR" sz="2800" dirty="0" err="1" smtClean="0"/>
              <a:t>impor</a:t>
            </a:r>
            <a:r>
              <a:rPr lang="fr-FR" sz="2800" dirty="0" smtClean="0"/>
              <a:t>, face a </a:t>
            </a:r>
            <a:r>
              <a:rPr lang="fr-FR" sz="2800" dirty="0" err="1" smtClean="0"/>
              <a:t>terceiros</a:t>
            </a:r>
            <a:r>
              <a:rPr lang="fr-FR" sz="2800" dirty="0" smtClean="0"/>
              <a:t>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, 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que </a:t>
            </a:r>
            <a:r>
              <a:rPr lang="fr-FR" sz="2800" dirty="0" err="1" smtClean="0"/>
              <a:t>entender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528320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União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Aduaneira</a:t>
            </a:r>
            <a:r>
              <a:rPr lang="fr-FR" sz="2800" dirty="0" smtClean="0"/>
              <a:t>: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membros</a:t>
            </a:r>
            <a:r>
              <a:rPr lang="fr-FR" sz="2800" dirty="0" smtClean="0"/>
              <a:t> </a:t>
            </a:r>
            <a:r>
              <a:rPr lang="fr-FR" sz="2800" dirty="0" err="1" smtClean="0"/>
              <a:t>eliminam</a:t>
            </a:r>
            <a:r>
              <a:rPr lang="fr-FR" sz="2800" dirty="0" smtClean="0"/>
              <a:t> </a:t>
            </a:r>
            <a:r>
              <a:rPr lang="fr-FR" sz="2800" dirty="0" err="1" smtClean="0"/>
              <a:t>todas</a:t>
            </a:r>
            <a:r>
              <a:rPr lang="fr-FR" sz="2800" dirty="0" smtClean="0"/>
              <a:t> as </a:t>
            </a:r>
            <a:r>
              <a:rPr lang="fr-FR" sz="2800" dirty="0" err="1" smtClean="0"/>
              <a:t>barreiras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entre si e </a:t>
            </a:r>
            <a:r>
              <a:rPr lang="fr-FR" sz="2800" dirty="0" err="1" smtClean="0"/>
              <a:t>adotam</a:t>
            </a:r>
            <a:r>
              <a:rPr lang="fr-FR" sz="2800" dirty="0" smtClean="0"/>
              <a:t>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pauta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comum</a:t>
            </a:r>
            <a:r>
              <a:rPr lang="fr-FR" sz="2800" dirty="0" smtClean="0"/>
              <a:t> face a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terceiros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7.1. Formas </a:t>
            </a:r>
            <a:r>
              <a:rPr lang="fr-FR" sz="2800" b="1" dirty="0" smtClean="0"/>
              <a:t>de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05157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Mercado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Comum</a:t>
            </a:r>
            <a:r>
              <a:rPr lang="fr-FR" sz="2800" dirty="0" smtClean="0"/>
              <a:t>: É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</a:t>
            </a:r>
            <a:r>
              <a:rPr lang="fr-FR" sz="2800" dirty="0" err="1" smtClean="0"/>
              <a:t>liberalização</a:t>
            </a:r>
            <a:r>
              <a:rPr lang="fr-FR" sz="2800" dirty="0" smtClean="0"/>
              <a:t> dos </a:t>
            </a:r>
            <a:r>
              <a:rPr lang="fr-FR" sz="2800" dirty="0" err="1" smtClean="0"/>
              <a:t>movimentos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internacionais</a:t>
            </a:r>
            <a:r>
              <a:rPr lang="fr-FR" sz="2800" dirty="0" smtClean="0"/>
              <a:t> de </a:t>
            </a:r>
            <a:r>
              <a:rPr lang="fr-FR" sz="2800" dirty="0" err="1" smtClean="0"/>
              <a:t>fatores</a:t>
            </a:r>
            <a:r>
              <a:rPr lang="fr-FR" sz="2800" dirty="0" smtClean="0"/>
              <a:t> entre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85293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União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Económica</a:t>
            </a:r>
            <a:r>
              <a:rPr lang="fr-FR" sz="2800" dirty="0" smtClean="0"/>
              <a:t>: É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Mercado</a:t>
            </a:r>
            <a:r>
              <a:rPr lang="fr-FR" sz="2800" dirty="0" smtClean="0"/>
              <a:t> </a:t>
            </a:r>
            <a:r>
              <a:rPr lang="fr-FR" sz="2800" dirty="0" err="1" smtClean="0"/>
              <a:t>Comum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que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membros</a:t>
            </a:r>
            <a:r>
              <a:rPr lang="fr-FR" sz="2800" dirty="0" smtClean="0"/>
              <a:t> </a:t>
            </a:r>
            <a:r>
              <a:rPr lang="fr-FR" sz="2800" dirty="0" err="1" smtClean="0"/>
              <a:t>decidem</a:t>
            </a:r>
            <a:r>
              <a:rPr lang="fr-FR" sz="2800" dirty="0" smtClean="0"/>
              <a:t> </a:t>
            </a:r>
            <a:r>
              <a:rPr lang="fr-FR" sz="2800" dirty="0" err="1" smtClean="0"/>
              <a:t>unificar</a:t>
            </a:r>
            <a:r>
              <a:rPr lang="fr-FR" sz="2800" dirty="0" smtClean="0"/>
              <a:t> as </a:t>
            </a:r>
            <a:r>
              <a:rPr lang="fr-FR" sz="2800" dirty="0" err="1" smtClean="0"/>
              <a:t>políticas</a:t>
            </a:r>
            <a:r>
              <a:rPr lang="fr-FR" sz="2800" dirty="0" smtClean="0"/>
              <a:t> </a:t>
            </a:r>
            <a:r>
              <a:rPr lang="fr-FR" sz="2800" dirty="0" err="1" smtClean="0"/>
              <a:t>económicas</a:t>
            </a:r>
            <a:r>
              <a:rPr lang="fr-FR" sz="2800" dirty="0" smtClean="0"/>
              <a:t>: </a:t>
            </a:r>
            <a:r>
              <a:rPr lang="fr-FR" sz="2800" dirty="0" err="1" smtClean="0"/>
              <a:t>fiscais</a:t>
            </a:r>
            <a:r>
              <a:rPr lang="fr-FR" sz="2800" dirty="0" smtClean="0"/>
              <a:t>, </a:t>
            </a:r>
            <a:r>
              <a:rPr lang="fr-FR" sz="2800" dirty="0" err="1" smtClean="0"/>
              <a:t>monetárias</a:t>
            </a:r>
            <a:r>
              <a:rPr lang="fr-FR" sz="2800" dirty="0" smtClean="0"/>
              <a:t>, etc.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União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Monetária</a:t>
            </a:r>
            <a:r>
              <a:rPr lang="fr-FR" sz="2800" dirty="0" smtClean="0"/>
              <a:t>: É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i="1" dirty="0" err="1" smtClean="0"/>
              <a:t>União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Económica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</a:t>
            </a:r>
            <a:r>
              <a:rPr lang="fr-FR" sz="2800" dirty="0" err="1" smtClean="0"/>
              <a:t>moeda</a:t>
            </a:r>
            <a:r>
              <a:rPr lang="fr-FR" sz="2800" dirty="0" smtClean="0"/>
              <a:t> </a:t>
            </a:r>
            <a:r>
              <a:rPr lang="fr-FR" sz="2800" dirty="0" err="1" smtClean="0"/>
              <a:t>única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571525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i="1" dirty="0" err="1" smtClean="0"/>
              <a:t>União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Política</a:t>
            </a:r>
            <a:r>
              <a:rPr lang="fr-FR" sz="2800" dirty="0" smtClean="0"/>
              <a:t>: Os </a:t>
            </a:r>
            <a:r>
              <a:rPr lang="fr-FR" sz="2800" dirty="0" err="1" smtClean="0"/>
              <a:t>diversos</a:t>
            </a:r>
            <a:r>
              <a:rPr lang="fr-FR" sz="2800" dirty="0" smtClean="0"/>
              <a:t> </a:t>
            </a:r>
            <a:r>
              <a:rPr lang="fr-FR" sz="2800" dirty="0" err="1" smtClean="0"/>
              <a:t>Estados</a:t>
            </a:r>
            <a:r>
              <a:rPr lang="fr-FR" sz="2800" dirty="0" smtClean="0"/>
              <a:t>-</a:t>
            </a:r>
            <a:r>
              <a:rPr lang="fr-FR" sz="2800" dirty="0" err="1" smtClean="0"/>
              <a:t>nacionais</a:t>
            </a:r>
            <a:r>
              <a:rPr lang="fr-FR" sz="2800" dirty="0" smtClean="0"/>
              <a:t> </a:t>
            </a:r>
            <a:r>
              <a:rPr lang="fr-FR" sz="2800" dirty="0" err="1" smtClean="0"/>
              <a:t>fundem</a:t>
            </a:r>
            <a:r>
              <a:rPr lang="fr-FR" sz="2800" dirty="0" smtClean="0"/>
              <a:t>-se </a:t>
            </a:r>
            <a:r>
              <a:rPr lang="fr-FR" sz="2800" dirty="0" err="1" smtClean="0"/>
              <a:t>num</a:t>
            </a:r>
            <a:r>
              <a:rPr lang="fr-FR" sz="2800" dirty="0" smtClean="0"/>
              <a:t> </a:t>
            </a:r>
            <a:r>
              <a:rPr lang="fr-FR" sz="2800" dirty="0" err="1" smtClean="0"/>
              <a:t>Estado</a:t>
            </a:r>
            <a:r>
              <a:rPr lang="fr-FR" sz="2800" dirty="0" smtClean="0"/>
              <a:t> </a:t>
            </a:r>
            <a:r>
              <a:rPr lang="fr-FR" sz="2800" dirty="0" err="1" smtClean="0"/>
              <a:t>único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/>
              <a:t>Efeito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criação</a:t>
            </a:r>
            <a:r>
              <a:rPr lang="fr-FR" sz="2800" u="sng" dirty="0" smtClean="0"/>
              <a:t> de </a:t>
            </a:r>
            <a:r>
              <a:rPr lang="fr-FR" sz="2800" u="sng" dirty="0" err="1" smtClean="0"/>
              <a:t>comércio</a:t>
            </a:r>
            <a:endParaRPr lang="pt-PT" sz="2800" u="sng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53732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autarcia</a:t>
            </a:r>
            <a:endParaRPr lang="pt-PT" sz="2800" dirty="0"/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78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2505298" y="1916832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2505298" y="5089748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V="1">
            <a:off x="2505298" y="2479278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505298" y="2420888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505298" y="3429000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505298" y="4077072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4883373" y="4077072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505298" y="3717032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334098" y="3717032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3603848" y="3717032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3146648" y="4077072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700811" y="393305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779912" y="335190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151536" y="357301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419698" y="3573016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62498" y="399997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797773" y="47468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48498" y="255292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961856" y="515210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700811" y="50897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151536" y="50897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19698" y="50897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962498" y="50897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322736" y="50897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232248" y="390071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32248" y="363993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32248" y="327989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232248" y="184482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779936" y="378904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329211" y="38610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76898" y="378904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334098" y="386104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60021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B (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de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livre)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3651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P’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preços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antes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</a:t>
            </a:r>
            <a:endParaRPr lang="pt-PT" sz="2800" dirty="0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2505298" y="692696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2505298" y="3865612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V="1">
            <a:off x="2505298" y="1255142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505298" y="1196752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505298" y="2204864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505298" y="2852936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4883373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505298" y="2492896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33409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360384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3146648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700811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779912" y="21277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151536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419698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62498" y="277584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797773" y="35227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48498" y="132878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961856" y="39279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700811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1515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196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9624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3227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232248" y="267657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32248" y="241580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32248" y="205576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232248" y="6206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779936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329211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76898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334098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30120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P’ – P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específico</a:t>
            </a:r>
            <a:r>
              <a:rPr lang="fr-FR" sz="2800" dirty="0" smtClean="0"/>
              <a:t> </a:t>
            </a:r>
            <a:r>
              <a:rPr lang="fr-FR" sz="2800" dirty="0" err="1" smtClean="0"/>
              <a:t>aplicado</a:t>
            </a:r>
            <a:r>
              <a:rPr lang="fr-FR" sz="2800" dirty="0" smtClean="0"/>
              <a:t> </a:t>
            </a:r>
            <a:r>
              <a:rPr lang="fr-FR" sz="2800" dirty="0" err="1" smtClean="0"/>
              <a:t>pelo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A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provenientes</a:t>
            </a:r>
            <a:r>
              <a:rPr lang="fr-FR" sz="2800" dirty="0" smtClean="0"/>
              <a:t> de B antes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54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7.2.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estáticos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integração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económica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3651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Q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A antes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</a:t>
            </a:r>
            <a:endParaRPr lang="pt-PT" sz="2800" dirty="0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V="1">
            <a:off x="2505298" y="692696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2505298" y="3865612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 flipV="1">
            <a:off x="2505298" y="1255142"/>
            <a:ext cx="2743200" cy="21018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2505298" y="1196752"/>
            <a:ext cx="3292475" cy="2286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2505298" y="2204864"/>
            <a:ext cx="14636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2505298" y="2852936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4883373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2505298" y="2492896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33409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3603848" y="2492896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3146648" y="2852936"/>
            <a:ext cx="0" cy="1004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4700811" y="270892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3779912" y="21277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151536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419698" y="234888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62498" y="277584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5797773" y="35227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48498" y="132878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961856" y="3927971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4700811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41515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4196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962498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322736" y="38656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232248" y="2676575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32248" y="241580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232248" y="205576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232248" y="62068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779936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329211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876898" y="2564904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334098" y="263691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68" name="Rectangle 5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5166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Q</a:t>
            </a:r>
            <a:r>
              <a:rPr lang="fr-FR" sz="2800" baseline="-25000" dirty="0" smtClean="0"/>
              <a:t>4</a:t>
            </a:r>
            <a:r>
              <a:rPr lang="fr-FR" sz="2800" dirty="0" smtClean="0"/>
              <a:t> – Q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quantidade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A </a:t>
            </a:r>
            <a:r>
              <a:rPr lang="fr-FR" sz="2800" dirty="0" err="1" smtClean="0"/>
              <a:t>depois</a:t>
            </a:r>
            <a:r>
              <a:rPr lang="fr-FR" sz="2800" dirty="0" smtClean="0"/>
              <a:t> da </a:t>
            </a:r>
            <a:r>
              <a:rPr lang="fr-FR" sz="2800" dirty="0" err="1" smtClean="0"/>
              <a:t>constituição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união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aduaneira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B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1671</TotalTime>
  <Words>1055</Words>
  <Application>Microsoft Office PowerPoint</Application>
  <PresentationFormat>Apresentação no Ecrã (4:3)</PresentationFormat>
  <Paragraphs>325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335</cp:revision>
  <dcterms:created xsi:type="dcterms:W3CDTF">2015-06-22T19:08:08Z</dcterms:created>
  <dcterms:modified xsi:type="dcterms:W3CDTF">2015-07-24T17:15:33Z</dcterms:modified>
</cp:coreProperties>
</file>